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3"/>
  </p:notesMasterIdLst>
  <p:sldIdLst>
    <p:sldId id="256" r:id="rId2"/>
  </p:sldIdLst>
  <p:sldSz cx="36576000" cy="3657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8" d="100"/>
          <a:sy n="28" d="100"/>
        </p:scale>
        <p:origin x="-704" y="328"/>
      </p:cViewPr>
      <p:guideLst>
        <p:guide orient="horz" pos="11520"/>
        <p:guide pos="115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spcBef>
                <a:spcPts val="0"/>
              </a:spcBef>
              <a:buNone/>
              <a:defRPr sz="18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951485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685800"/>
            <a:ext cx="3429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200" b="0" i="0" u="none" strike="noStrike" cap="none" dirty="0">
              <a:solidFill>
                <a:srgbClr val="7F7F7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mplate 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7772400" y="195014"/>
            <a:ext cx="21031199" cy="26490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0" y="2880659"/>
            <a:ext cx="36569375" cy="16171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082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17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26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835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043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2534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4617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6713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17678400" y="32926865"/>
            <a:ext cx="8534399" cy="1947333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mplate 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-1"/>
            <a:ext cx="36576001" cy="4572000"/>
          </a:xfrm>
          <a:prstGeom prst="rect">
            <a:avLst/>
          </a:prstGeom>
          <a:solidFill>
            <a:srgbClr val="34495E"/>
          </a:solidFill>
          <a:ln>
            <a:noFill/>
          </a:ln>
          <a:effectLst>
            <a:outerShdw blurRad="254000" dist="63500" dir="5400000" rotWithShape="0">
              <a:srgbClr val="000000">
                <a:alpha val="24313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hape 21"/>
          <p:cNvSpPr/>
          <p:nvPr/>
        </p:nvSpPr>
        <p:spPr>
          <a:xfrm>
            <a:off x="819674" y="1076040"/>
            <a:ext cx="6279986" cy="1605888"/>
          </a:xfrm>
          <a:prstGeom prst="rect">
            <a:avLst/>
          </a:prstGeom>
          <a:noFill/>
          <a:ln>
            <a:noFill/>
          </a:ln>
        </p:spPr>
        <p:txBody>
          <a:bodyPr lIns="43500" tIns="43500" rIns="43500" bIns="435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25000"/>
              <a:buFont typeface="Helvetica Neue"/>
              <a:buNone/>
            </a:pPr>
            <a:r>
              <a:rPr lang="en-US" sz="3600" b="0" i="0" u="none" strike="noStrike" cap="none">
                <a:solidFill>
                  <a:srgbClr val="AEAB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Eric &amp; Wendy Schmidt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Science for Social Good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ct val="25000"/>
              <a:buFont typeface="Helvetica Neue"/>
              <a:buNone/>
            </a:pPr>
            <a:r>
              <a:rPr lang="en-US" sz="3600" b="0" i="0" u="none" strike="noStrike" cap="none">
                <a:solidFill>
                  <a:srgbClr val="AEABA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Summer Fellowship 2015</a:t>
            </a:r>
          </a:p>
        </p:txBody>
      </p:sp>
      <p:pic>
        <p:nvPicPr>
          <p:cNvPr id="22" name="Shape 22" descr="UChicago_WHITE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333996" y="935823"/>
            <a:ext cx="6400799" cy="128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Shape 23" descr="http://dssg.io/img/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9694" y="219308"/>
            <a:ext cx="1340405" cy="9095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" name="Shape 24"/>
          <p:cNvGrpSpPr/>
          <p:nvPr/>
        </p:nvGrpSpPr>
        <p:grpSpPr>
          <a:xfrm>
            <a:off x="0" y="35751843"/>
            <a:ext cx="36576001" cy="914400"/>
            <a:chOff x="0" y="0"/>
            <a:chExt cx="36576001" cy="914400"/>
          </a:xfrm>
        </p:grpSpPr>
        <p:sp>
          <p:nvSpPr>
            <p:cNvPr id="25" name="Shape 25"/>
            <p:cNvSpPr/>
            <p:nvPr/>
          </p:nvSpPr>
          <p:spPr>
            <a:xfrm>
              <a:off x="0" y="0"/>
              <a:ext cx="36576001" cy="914400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  <a:effectLst>
              <a:outerShdw blurRad="254000" dist="63500" dir="16200000" rotWithShape="0">
                <a:srgbClr val="000000">
                  <a:alpha val="24313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0" y="159510"/>
              <a:ext cx="36576001" cy="59537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This work was done during the Eric &amp; Wendy Schmidt Data Science for Social Good Fellowship at the University of Chicago.</a:t>
              </a:r>
            </a:p>
          </p:txBody>
        </p:sp>
      </p:grp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7772400" y="195014"/>
            <a:ext cx="21031199" cy="26490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0" y="2880659"/>
            <a:ext cx="36569375" cy="16171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082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17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26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835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043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2534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4617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6713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7678400" y="32926865"/>
            <a:ext cx="8534399" cy="1947333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-1"/>
            <a:ext cx="36576001" cy="4572000"/>
          </a:xfrm>
          <a:prstGeom prst="rect">
            <a:avLst/>
          </a:prstGeom>
          <a:solidFill>
            <a:srgbClr val="34495E"/>
          </a:solidFill>
          <a:ln>
            <a:noFill/>
          </a:ln>
          <a:effectLst>
            <a:outerShdw blurRad="254000" dist="63500" dir="5400000" rotWithShape="0">
              <a:srgbClr val="000000">
                <a:alpha val="24313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Shape 7"/>
          <p:cNvGrpSpPr/>
          <p:nvPr/>
        </p:nvGrpSpPr>
        <p:grpSpPr>
          <a:xfrm>
            <a:off x="0" y="35751843"/>
            <a:ext cx="36576001" cy="914400"/>
            <a:chOff x="0" y="0"/>
            <a:chExt cx="36576001" cy="914400"/>
          </a:xfrm>
        </p:grpSpPr>
        <p:sp>
          <p:nvSpPr>
            <p:cNvPr id="8" name="Shape 8"/>
            <p:cNvSpPr/>
            <p:nvPr/>
          </p:nvSpPr>
          <p:spPr>
            <a:xfrm>
              <a:off x="0" y="0"/>
              <a:ext cx="36576001" cy="914400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  <a:effectLst>
              <a:outerShdw blurRad="254000" dist="63500" dir="16200000" rotWithShape="0">
                <a:srgbClr val="000000">
                  <a:alpha val="24313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Shape 9"/>
            <p:cNvSpPr/>
            <p:nvPr/>
          </p:nvSpPr>
          <p:spPr>
            <a:xfrm>
              <a:off x="0" y="159510"/>
              <a:ext cx="36576001" cy="59537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This work was done during the Eric &amp; Wendy Schmidt Data Science for Social Good Fellowship at the University of Chicago.</a:t>
              </a:r>
            </a:p>
          </p:txBody>
        </p:sp>
      </p:grpSp>
      <p:pic>
        <p:nvPicPr>
          <p:cNvPr id="10" name="Shape 10" descr="UChicago_WHITE.ep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333996" y="935823"/>
            <a:ext cx="6400799" cy="128523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7772400" y="195014"/>
            <a:ext cx="21031199" cy="26490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0" y="2880659"/>
            <a:ext cx="36569375" cy="16171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082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17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26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835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043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2534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4617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6713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3" name="Shape 13" descr="dssg-logo-2015-largewhite-no-uofc-logo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5152" y="935823"/>
            <a:ext cx="7315200" cy="141393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7678400" y="32926865"/>
            <a:ext cx="8534399" cy="1947333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 idx="4294967295"/>
          </p:nvPr>
        </p:nvSpPr>
        <p:spPr>
          <a:xfrm>
            <a:off x="8235256" y="195014"/>
            <a:ext cx="20105402" cy="264900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0000">
                <a:alpha val="49411"/>
              </a:srgbClr>
            </a:outerShdw>
          </a:effectLst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7919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Enhancing the Distribution of Social Services in Mexico</a:t>
            </a:r>
          </a:p>
        </p:txBody>
      </p:sp>
      <p:grpSp>
        <p:nvGrpSpPr>
          <p:cNvPr id="35" name="Shape 35"/>
          <p:cNvGrpSpPr/>
          <p:nvPr/>
        </p:nvGrpSpPr>
        <p:grpSpPr>
          <a:xfrm>
            <a:off x="588795" y="5106047"/>
            <a:ext cx="11512170" cy="9866498"/>
            <a:chOff x="-2" y="-1"/>
            <a:chExt cx="11512168" cy="11037726"/>
          </a:xfrm>
        </p:grpSpPr>
        <p:sp>
          <p:nvSpPr>
            <p:cNvPr id="36" name="Shape 36"/>
            <p:cNvSpPr/>
            <p:nvPr/>
          </p:nvSpPr>
          <p:spPr>
            <a:xfrm>
              <a:off x="12473" y="1311200"/>
              <a:ext cx="11499692" cy="9438837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>
              <a:outerShdw blurRad="635000" rotWithShape="0">
                <a:srgbClr val="7F7F7F">
                  <a:alpha val="8000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12225" y="6051"/>
              <a:ext cx="11499693" cy="1305170"/>
              <a:chOff x="0" y="0"/>
              <a:chExt cx="11499692" cy="1305169"/>
            </a:xfrm>
          </p:grpSpPr>
          <p:sp>
            <p:nvSpPr>
              <p:cNvPr id="38" name="Shape 38"/>
              <p:cNvSpPr/>
              <p:nvPr/>
            </p:nvSpPr>
            <p:spPr>
              <a:xfrm>
                <a:off x="0" y="0"/>
                <a:ext cx="11499692" cy="1305169"/>
              </a:xfrm>
              <a:prstGeom prst="rect">
                <a:avLst/>
              </a:prstGeom>
              <a:solidFill>
                <a:srgbClr val="34495E"/>
              </a:solidFill>
              <a:ln>
                <a:noFill/>
              </a:ln>
              <a:effectLst>
                <a:outerShdw blurRad="50799" dist="38100" dir="54000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0" y="0"/>
                <a:ext cx="11499692" cy="9798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    Introduction</a:t>
                </a:r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258925" y="1524325"/>
              <a:ext cx="11253072" cy="9513399"/>
            </a:xfrm>
            <a:prstGeom prst="rect">
              <a:avLst/>
            </a:prstGeom>
            <a:noFill/>
            <a:ln>
              <a:noFill/>
            </a:ln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46% of Mexico’s population lives in poverty. To improve the situation of poverty, the Ministry of Social Development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(SEDESOL)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operates a range of social service programs that support families in need. 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One of their major challenges is how to effectively identify and target the families in most need. </a:t>
              </a:r>
              <a:r>
                <a:rPr lang="en-US" sz="3600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This project aims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to help SEDESOL identify: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	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1.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People who might be under-reporting their socioeconomic conditions in order to qualify for programs, and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	 2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Which of the six soci</a:t>
              </a:r>
              <a:r>
                <a:rPr lang="en-US" sz="3600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o-economic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needs (food, health, education, qual</a:t>
              </a:r>
              <a:r>
                <a:rPr lang="en-US" sz="3600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ity of dwellings, basic housing services, social security)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do the eligible families lack. </a:t>
              </a:r>
            </a:p>
          </p:txBody>
        </p:sp>
        <p:grpSp>
          <p:nvGrpSpPr>
            <p:cNvPr id="41" name="Shape 41"/>
            <p:cNvGrpSpPr/>
            <p:nvPr/>
          </p:nvGrpSpPr>
          <p:grpSpPr>
            <a:xfrm>
              <a:off x="-2" y="-1"/>
              <a:ext cx="1828869" cy="1305170"/>
              <a:chOff x="0" y="0"/>
              <a:chExt cx="1828867" cy="1305169"/>
            </a:xfrm>
          </p:grpSpPr>
          <p:sp>
            <p:nvSpPr>
              <p:cNvPr id="42" name="Shape 42"/>
              <p:cNvSpPr/>
              <p:nvPr/>
            </p:nvSpPr>
            <p:spPr>
              <a:xfrm>
                <a:off x="0" y="0"/>
                <a:ext cx="1828867" cy="130516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0"/>
                    </a:moveTo>
                    <a:lnTo>
                      <a:pt x="87022" y="0"/>
                    </a:lnTo>
                    <a:lnTo>
                      <a:pt x="120000" y="60000"/>
                    </a:lnTo>
                    <a:lnTo>
                      <a:pt x="87022" y="12000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D3AE2F"/>
              </a:solidFill>
              <a:ln>
                <a:noFill/>
              </a:ln>
              <a:effectLst>
                <a:outerShdw blurRad="127000" dist="254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Shape 43"/>
              <p:cNvSpPr/>
              <p:nvPr/>
            </p:nvSpPr>
            <p:spPr>
              <a:xfrm>
                <a:off x="0" y="0"/>
                <a:ext cx="1577563" cy="10712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495E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3449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1</a:t>
                </a:r>
              </a:p>
            </p:txBody>
          </p:sp>
        </p:grpSp>
      </p:grpSp>
      <p:grpSp>
        <p:nvGrpSpPr>
          <p:cNvPr id="44" name="Shape 44"/>
          <p:cNvGrpSpPr/>
          <p:nvPr/>
        </p:nvGrpSpPr>
        <p:grpSpPr>
          <a:xfrm>
            <a:off x="1661443" y="19082192"/>
            <a:ext cx="7626726" cy="1057068"/>
            <a:chOff x="0" y="0"/>
            <a:chExt cx="7626725" cy="1057066"/>
          </a:xfrm>
        </p:grpSpPr>
        <p:sp>
          <p:nvSpPr>
            <p:cNvPr id="45" name="Shape 45"/>
            <p:cNvSpPr/>
            <p:nvPr/>
          </p:nvSpPr>
          <p:spPr>
            <a:xfrm>
              <a:off x="235036" y="0"/>
              <a:ext cx="55328" cy="127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5182"/>
                  </a:moveTo>
                  <a:cubicBezTo>
                    <a:pt x="112533" y="45134"/>
                    <a:pt x="97606" y="82567"/>
                    <a:pt x="90145" y="120000"/>
                  </a:cubicBezTo>
                  <a:cubicBezTo>
                    <a:pt x="60284" y="82567"/>
                    <a:pt x="-6890" y="90055"/>
                    <a:pt x="569" y="15182"/>
                  </a:cubicBezTo>
                  <a:cubicBezTo>
                    <a:pt x="67751" y="97535"/>
                    <a:pt x="22963" y="-44707"/>
                    <a:pt x="120000" y="1518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Shape 46"/>
            <p:cNvSpPr/>
            <p:nvPr/>
          </p:nvSpPr>
          <p:spPr>
            <a:xfrm>
              <a:off x="270209" y="8666"/>
              <a:ext cx="39448" cy="1616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050" y="68572"/>
                  </a:moveTo>
                  <a:cubicBezTo>
                    <a:pt x="75759" y="91427"/>
                    <a:pt x="21645" y="68572"/>
                    <a:pt x="64936" y="120000"/>
                  </a:cubicBezTo>
                  <a:cubicBezTo>
                    <a:pt x="32468" y="114283"/>
                    <a:pt x="32468" y="97144"/>
                    <a:pt x="0" y="91427"/>
                  </a:cubicBezTo>
                  <a:cubicBezTo>
                    <a:pt x="64936" y="74283"/>
                    <a:pt x="43290" y="11427"/>
                    <a:pt x="119050" y="0"/>
                  </a:cubicBezTo>
                  <a:cubicBezTo>
                    <a:pt x="129872" y="22855"/>
                    <a:pt x="43290" y="57144"/>
                    <a:pt x="119050" y="6857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>
              <a:off x="0" y="637779"/>
              <a:ext cx="42360" cy="127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162" y="7456"/>
                  </a:moveTo>
                  <a:cubicBezTo>
                    <a:pt x="80059" y="-24440"/>
                    <a:pt x="80059" y="55305"/>
                    <a:pt x="120000" y="71257"/>
                  </a:cubicBezTo>
                  <a:cubicBezTo>
                    <a:pt x="110014" y="151003"/>
                    <a:pt x="-39763" y="135050"/>
                    <a:pt x="10162" y="7456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Shape 48"/>
            <p:cNvSpPr/>
            <p:nvPr/>
          </p:nvSpPr>
          <p:spPr>
            <a:xfrm>
              <a:off x="4750444" y="80296"/>
              <a:ext cx="99089" cy="181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cubicBezTo>
                    <a:pt x="120000" y="36278"/>
                    <a:pt x="38572" y="129567"/>
                    <a:pt x="0" y="119202"/>
                  </a:cubicBezTo>
                  <a:cubicBezTo>
                    <a:pt x="25716" y="57009"/>
                    <a:pt x="81427" y="41461"/>
                    <a:pt x="12000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7581025" y="244729"/>
              <a:ext cx="45699" cy="127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6699" y="2183"/>
                  </a:moveTo>
                  <a:cubicBezTo>
                    <a:pt x="73722" y="-8526"/>
                    <a:pt x="82977" y="23604"/>
                    <a:pt x="120000" y="23604"/>
                  </a:cubicBezTo>
                  <a:cubicBezTo>
                    <a:pt x="120000" y="98578"/>
                    <a:pt x="18188" y="45026"/>
                    <a:pt x="18188" y="120000"/>
                  </a:cubicBezTo>
                  <a:cubicBezTo>
                    <a:pt x="-28088" y="120000"/>
                    <a:pt x="27444" y="23604"/>
                    <a:pt x="36699" y="218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>
              <a:off x="6636727" y="1044365"/>
              <a:ext cx="76398" cy="127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99" y="49842"/>
                  </a:moveTo>
                  <a:cubicBezTo>
                    <a:pt x="59167" y="24970"/>
                    <a:pt x="-18254" y="182493"/>
                    <a:pt x="3866" y="91295"/>
                  </a:cubicBezTo>
                  <a:cubicBezTo>
                    <a:pt x="53637" y="91295"/>
                    <a:pt x="92349" y="-82808"/>
                    <a:pt x="119999" y="4984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127000" rotWithShape="0">
                <a:srgbClr val="000000">
                  <a:alpha val="49411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Shape 51"/>
          <p:cNvSpPr/>
          <p:nvPr/>
        </p:nvSpPr>
        <p:spPr>
          <a:xfrm>
            <a:off x="24692500" y="26686778"/>
            <a:ext cx="10972801" cy="8778239"/>
          </a:xfrm>
          <a:prstGeom prst="rect">
            <a:avLst/>
          </a:prstGeom>
          <a:solidFill>
            <a:srgbClr val="EAEAEA"/>
          </a:solidFill>
          <a:ln>
            <a:noFill/>
          </a:ln>
          <a:effectLst>
            <a:outerShdw blurRad="635000" rotWithShape="0">
              <a:srgbClr val="7F7F7F">
                <a:alpha val="80000"/>
              </a:srgbClr>
            </a:outerShdw>
          </a:effectLst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495D"/>
              </a:buClr>
              <a:buFont typeface="Helvetica Neue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Shape 52"/>
          <p:cNvSpPr/>
          <p:nvPr/>
        </p:nvSpPr>
        <p:spPr>
          <a:xfrm>
            <a:off x="24594548" y="26686781"/>
            <a:ext cx="10970701" cy="6735177"/>
          </a:xfrm>
          <a:prstGeom prst="rect">
            <a:avLst/>
          </a:prstGeom>
          <a:noFill/>
          <a:ln>
            <a:noFill/>
          </a:ln>
        </p:spPr>
        <p:txBody>
          <a:bodyPr lIns="317500" tIns="317500" rIns="317500" bIns="3175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600" b="0" i="0" u="none" strike="noStrike" cap="non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Our work provides SEDESOL with data-driven predictions of the social needs their beneficiaries are lacking.  These predictions can be used to facilitate targeting their social programs to the correct population.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Helvetica Neue"/>
              <a:buNone/>
            </a:pPr>
            <a:endParaRPr sz="3600" b="0" i="0" u="none" strike="noStrike" cap="none">
              <a:solidFill>
                <a:srgbClr val="7F7F7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600" b="0" i="0" u="none" strike="noStrike" cap="non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ranked list of possible under-reporting for current beneficiaries will contribute to improve their recertification process, potentially freeing resources from people who have come out of poverty to those in most need. </a:t>
            </a:r>
          </a:p>
        </p:txBody>
      </p:sp>
      <p:grpSp>
        <p:nvGrpSpPr>
          <p:cNvPr id="53" name="Shape 53"/>
          <p:cNvGrpSpPr/>
          <p:nvPr/>
        </p:nvGrpSpPr>
        <p:grpSpPr>
          <a:xfrm>
            <a:off x="24700561" y="25465483"/>
            <a:ext cx="10964702" cy="1234503"/>
            <a:chOff x="0" y="0"/>
            <a:chExt cx="10964701" cy="1234501"/>
          </a:xfrm>
        </p:grpSpPr>
        <p:sp>
          <p:nvSpPr>
            <p:cNvPr id="54" name="Shape 54"/>
            <p:cNvSpPr/>
            <p:nvPr/>
          </p:nvSpPr>
          <p:spPr>
            <a:xfrm>
              <a:off x="0" y="0"/>
              <a:ext cx="10964701" cy="1234501"/>
            </a:xfrm>
            <a:prstGeom prst="rect">
              <a:avLst/>
            </a:prstGeom>
            <a:solidFill>
              <a:srgbClr val="34495E"/>
            </a:solidFill>
            <a:ln>
              <a:noFill/>
            </a:ln>
            <a:effectLst>
              <a:outerShdw blurRad="50799" dist="38100" dir="5400000" rotWithShape="0">
                <a:srgbClr val="000000">
                  <a:alpha val="24705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0" y="0"/>
              <a:ext cx="10964701" cy="979831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66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  Impact</a:t>
              </a:r>
            </a:p>
          </p:txBody>
        </p:sp>
      </p:grpSp>
      <p:grpSp>
        <p:nvGrpSpPr>
          <p:cNvPr id="56" name="Shape 56"/>
          <p:cNvGrpSpPr/>
          <p:nvPr/>
        </p:nvGrpSpPr>
        <p:grpSpPr>
          <a:xfrm>
            <a:off x="24692489" y="25465483"/>
            <a:ext cx="1828802" cy="1234503"/>
            <a:chOff x="0" y="0"/>
            <a:chExt cx="1828800" cy="1234501"/>
          </a:xfrm>
        </p:grpSpPr>
        <p:sp>
          <p:nvSpPr>
            <p:cNvPr id="57" name="Shape 57"/>
            <p:cNvSpPr/>
            <p:nvPr/>
          </p:nvSpPr>
          <p:spPr>
            <a:xfrm>
              <a:off x="0" y="0"/>
              <a:ext cx="1828800" cy="12345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88805" y="0"/>
                  </a:lnTo>
                  <a:lnTo>
                    <a:pt x="120000" y="60000"/>
                  </a:lnTo>
                  <a:lnTo>
                    <a:pt x="88805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D3AE2F"/>
            </a:solidFill>
            <a:ln>
              <a:noFill/>
            </a:ln>
            <a:effectLst>
              <a:outerShdw blurRad="127000" dist="25400" rotWithShape="0">
                <a:srgbClr val="000000">
                  <a:alpha val="24705"/>
                </a:srgbClr>
              </a:outerShdw>
            </a:effectLst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0" y="0"/>
              <a:ext cx="1591103" cy="1071271"/>
            </a:xfrm>
            <a:prstGeom prst="rect">
              <a:avLst/>
            </a:prstGeom>
            <a:noFill/>
            <a:ln>
              <a:noFill/>
            </a:ln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495E"/>
                </a:buClr>
                <a:buSzPct val="25000"/>
                <a:buFont typeface="Helvetica Neue"/>
                <a:buNone/>
              </a:pPr>
              <a:r>
                <a:rPr lang="en-US" sz="6600" b="0" i="0" u="none" strike="noStrike" cap="none">
                  <a:solidFill>
                    <a:srgbClr val="34495E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5</a:t>
              </a:r>
            </a:p>
          </p:txBody>
        </p:sp>
      </p:grpSp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88309" y="33455253"/>
            <a:ext cx="5802940" cy="2175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Shape 60"/>
          <p:cNvGrpSpPr/>
          <p:nvPr/>
        </p:nvGrpSpPr>
        <p:grpSpPr>
          <a:xfrm>
            <a:off x="24703400" y="4810848"/>
            <a:ext cx="10972801" cy="19987767"/>
            <a:chOff x="0" y="-287164"/>
            <a:chExt cx="10972799" cy="17490354"/>
          </a:xfrm>
        </p:grpSpPr>
        <p:grpSp>
          <p:nvGrpSpPr>
            <p:cNvPr id="61" name="Shape 61"/>
            <p:cNvGrpSpPr/>
            <p:nvPr/>
          </p:nvGrpSpPr>
          <p:grpSpPr>
            <a:xfrm>
              <a:off x="0" y="-287164"/>
              <a:ext cx="10972799" cy="17490354"/>
              <a:chOff x="0" y="-523939"/>
              <a:chExt cx="10972799" cy="17490354"/>
            </a:xfrm>
          </p:grpSpPr>
          <p:sp>
            <p:nvSpPr>
              <p:cNvPr id="62" name="Shape 62"/>
              <p:cNvSpPr/>
              <p:nvPr/>
            </p:nvSpPr>
            <p:spPr>
              <a:xfrm>
                <a:off x="0" y="0"/>
                <a:ext cx="10972799" cy="16966415"/>
              </a:xfrm>
              <a:prstGeom prst="rect">
                <a:avLst/>
              </a:prstGeom>
              <a:solidFill>
                <a:srgbClr val="EAEAEA"/>
              </a:solidFill>
              <a:ln>
                <a:noFill/>
              </a:ln>
              <a:effectLst>
                <a:outerShdw blurRad="635000" rotWithShape="0">
                  <a:srgbClr val="7F7F7F">
                    <a:alpha val="80000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Shape 63"/>
              <p:cNvSpPr/>
              <p:nvPr/>
            </p:nvSpPr>
            <p:spPr>
              <a:xfrm>
                <a:off x="0" y="-523939"/>
                <a:ext cx="10972799" cy="102341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152400" tIns="152400" rIns="152400" bIns="1524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ct val="25000"/>
                  <a:buFont typeface="Helvetica Neue"/>
                  <a:buNone/>
                </a:pPr>
                <a:r>
                  <a:rPr lang="en-US" sz="4800" b="1" dirty="0">
                    <a:solidFill>
                      <a:srgbClr val="7F7F7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</a:t>
                </a:r>
                <a:endParaRPr lang="en-US" sz="4800" b="1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ct val="25000"/>
                  <a:buFont typeface="Helvetica Neue"/>
                  <a:buNone/>
                </a:pPr>
                <a:r>
                  <a:rPr lang="en-US" sz="4800" b="1" i="0" u="none" strike="noStrike" cap="none" dirty="0" smtClean="0">
                    <a:solidFill>
                      <a:srgbClr val="7F7F7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Socio-Economic Needs Prediction </a:t>
                </a: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4400" b="1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4400" b="1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4400" b="1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ct val="25000"/>
                  <a:buFont typeface="Helvetica Neue"/>
                  <a:buNone/>
                </a:pPr>
                <a:endParaRPr lang="en-US" sz="4400" b="1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ct val="25000"/>
                  <a:buFont typeface="Helvetica Neue"/>
                  <a:buNone/>
                </a:pPr>
                <a:r>
                  <a:rPr lang="en-US" sz="4400" b="1" i="0" u="none" strike="noStrike" cap="none" dirty="0" smtClean="0">
                    <a:solidFill>
                      <a:srgbClr val="7F7F7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</a:t>
                </a: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SzPct val="25000"/>
                  <a:buFont typeface="Helvetica Neue"/>
                  <a:buNone/>
                </a:pPr>
                <a:r>
                  <a:rPr lang="en-US" sz="4400" b="1" i="0" u="none" strike="noStrike" cap="none" dirty="0" smtClean="0">
                    <a:solidFill>
                      <a:srgbClr val="7F7F7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 Under</a:t>
                </a:r>
                <a:r>
                  <a:rPr lang="en-US" sz="4400" b="1" i="0" u="none" strike="noStrike" cap="none" dirty="0">
                    <a:solidFill>
                      <a:srgbClr val="7F7F7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-Reporting Detection</a:t>
                </a: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7F7F7F"/>
                  </a:buClr>
                  <a:buFont typeface="Helvetica Neue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Shape 64"/>
            <p:cNvGrpSpPr/>
            <p:nvPr/>
          </p:nvGrpSpPr>
          <p:grpSpPr>
            <a:xfrm>
              <a:off x="2779" y="122"/>
              <a:ext cx="10964702" cy="1209949"/>
              <a:chOff x="0" y="0"/>
              <a:chExt cx="10964701" cy="1209947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0" y="0"/>
                <a:ext cx="10964701" cy="1209947"/>
              </a:xfrm>
              <a:prstGeom prst="rect">
                <a:avLst/>
              </a:prstGeom>
              <a:solidFill>
                <a:srgbClr val="34495E"/>
              </a:solidFill>
              <a:ln>
                <a:noFill/>
              </a:ln>
              <a:effectLst>
                <a:outerShdw blurRad="50799" dist="38100" dir="54000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0" y="0"/>
                <a:ext cx="10964701" cy="9798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   Results</a:t>
                </a: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2780" y="0"/>
              <a:ext cx="1828802" cy="1209948"/>
              <a:chOff x="0" y="0"/>
              <a:chExt cx="1828800" cy="1209946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0" y="0"/>
                <a:ext cx="1828800" cy="120994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0"/>
                    </a:moveTo>
                    <a:lnTo>
                      <a:pt x="89427" y="0"/>
                    </a:lnTo>
                    <a:lnTo>
                      <a:pt x="120000" y="60000"/>
                    </a:lnTo>
                    <a:lnTo>
                      <a:pt x="89427" y="12000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D3AE2F"/>
              </a:solidFill>
              <a:ln>
                <a:noFill/>
              </a:ln>
              <a:effectLst>
                <a:outerShdw blurRad="127000" dist="254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0" y="0"/>
                <a:ext cx="1595831" cy="10712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495E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3449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4</a:t>
                </a:r>
              </a:p>
            </p:txBody>
          </p:sp>
        </p:grpSp>
      </p:grpSp>
      <p:grpSp>
        <p:nvGrpSpPr>
          <p:cNvPr id="70" name="Shape 70"/>
          <p:cNvGrpSpPr/>
          <p:nvPr/>
        </p:nvGrpSpPr>
        <p:grpSpPr>
          <a:xfrm>
            <a:off x="12888219" y="5117471"/>
            <a:ext cx="10973793" cy="30358081"/>
            <a:chOff x="-1" y="-2"/>
            <a:chExt cx="10973792" cy="23806681"/>
          </a:xfrm>
        </p:grpSpPr>
        <p:sp>
          <p:nvSpPr>
            <p:cNvPr id="71" name="Shape 71"/>
            <p:cNvSpPr/>
            <p:nvPr/>
          </p:nvSpPr>
          <p:spPr>
            <a:xfrm>
              <a:off x="4613" y="18675"/>
              <a:ext cx="10964701" cy="23788002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>
              <a:outerShdw blurRad="635000" rotWithShape="0">
                <a:srgbClr val="7F7F7F">
                  <a:alpha val="8000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" name="Shape 72"/>
            <p:cNvGrpSpPr/>
            <p:nvPr/>
          </p:nvGrpSpPr>
          <p:grpSpPr>
            <a:xfrm>
              <a:off x="989" y="11"/>
              <a:ext cx="10972801" cy="1003896"/>
              <a:chOff x="0" y="0"/>
              <a:chExt cx="10972799" cy="1003893"/>
            </a:xfrm>
          </p:grpSpPr>
          <p:sp>
            <p:nvSpPr>
              <p:cNvPr id="73" name="Shape 73"/>
              <p:cNvSpPr/>
              <p:nvPr/>
            </p:nvSpPr>
            <p:spPr>
              <a:xfrm>
                <a:off x="0" y="0"/>
                <a:ext cx="10972799" cy="1003893"/>
              </a:xfrm>
              <a:prstGeom prst="rect">
                <a:avLst/>
              </a:prstGeom>
              <a:solidFill>
                <a:srgbClr val="34495E"/>
              </a:solidFill>
              <a:ln>
                <a:noFill/>
              </a:ln>
              <a:effectLst>
                <a:outerShdw blurRad="50799" dist="38100" dir="54000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0" y="0"/>
                <a:ext cx="10972799" cy="9798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    Methods</a:t>
                </a:r>
              </a:p>
            </p:txBody>
          </p:sp>
        </p:grpSp>
        <p:sp>
          <p:nvSpPr>
            <p:cNvPr id="75" name="Shape 75"/>
            <p:cNvSpPr/>
            <p:nvPr/>
          </p:nvSpPr>
          <p:spPr>
            <a:xfrm>
              <a:off x="4784" y="1017386"/>
              <a:ext cx="10964701" cy="19039052"/>
            </a:xfrm>
            <a:prstGeom prst="rect">
              <a:avLst/>
            </a:prstGeom>
            <a:noFill/>
            <a:ln>
              <a:noFill/>
            </a:ln>
          </p:spPr>
          <p:txBody>
            <a:bodyPr lIns="241300" tIns="241300" rIns="241300" bIns="2413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4800" b="1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Socio-Economic Needs Prediction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 use the intersection of CUIS and PUB as labeled data to learn a mapping from spatial, census, and program enrollment characteristics to needs.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 used the Google geocoding API to get </a:t>
              </a:r>
              <a:r>
                <a:rPr lang="en-US" sz="3600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fine-grained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spatial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data at block-level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and enrich our feature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sets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(Figure 3). To scale to the full data, we chose to parallelize across geographic subsets, estimating independent models for different regions.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44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Under-Reporting Detection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Font typeface="Helvetica Neue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 designed a model to simulate the process of surveyor verification, using the verification module as labeled data. Rather than predict questions individually, we aggregate them to get a risk-of-underreporting measure and use this as the response variable (Figure 4). 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 construct features from measurements available outside the verification module. In particular, we incorporate responses to the original survey and spatial coordinates.</a:t>
              </a:r>
            </a:p>
          </p:txBody>
        </p:sp>
        <p:grpSp>
          <p:nvGrpSpPr>
            <p:cNvPr id="76" name="Shape 76"/>
            <p:cNvGrpSpPr/>
            <p:nvPr/>
          </p:nvGrpSpPr>
          <p:grpSpPr>
            <a:xfrm>
              <a:off x="-1" y="-2"/>
              <a:ext cx="1828803" cy="1071273"/>
              <a:chOff x="0" y="-1"/>
              <a:chExt cx="1828801" cy="1071272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0" y="-1"/>
                <a:ext cx="1828800" cy="100389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0"/>
                    </a:moveTo>
                    <a:lnTo>
                      <a:pt x="86255" y="0"/>
                    </a:lnTo>
                    <a:lnTo>
                      <a:pt x="120000" y="60000"/>
                    </a:lnTo>
                    <a:lnTo>
                      <a:pt x="86255" y="12000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D3AE2F"/>
              </a:solidFill>
              <a:ln>
                <a:noFill/>
              </a:ln>
              <a:effectLst>
                <a:outerShdw blurRad="127000" dist="254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0" y="0"/>
                <a:ext cx="1571655" cy="10712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495E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3449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3</a:t>
                </a:r>
              </a:p>
            </p:txBody>
          </p:sp>
        </p:grpSp>
      </p:grpSp>
      <p:sp>
        <p:nvSpPr>
          <p:cNvPr id="79" name="Shape 79"/>
          <p:cNvSpPr/>
          <p:nvPr/>
        </p:nvSpPr>
        <p:spPr>
          <a:xfrm>
            <a:off x="13101160" y="16811583"/>
            <a:ext cx="10591800" cy="2000982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Figure 3: Example model fit using spatial coordinates. Points represent individuals, and are colored </a:t>
            </a:r>
            <a:r>
              <a:rPr lang="en-US" sz="3000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by the lack of healthcare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Background colors are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fitted probabilities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 the indicator, which can be used for prediction.</a:t>
            </a:r>
          </a:p>
        </p:txBody>
      </p:sp>
      <p:pic>
        <p:nvPicPr>
          <p:cNvPr id="80" name="Shape 80" descr="nn_preds.png"/>
          <p:cNvPicPr preferRelativeResize="0"/>
          <p:nvPr/>
        </p:nvPicPr>
        <p:blipFill rotWithShape="1">
          <a:blip r:embed="rId4">
            <a:alphaModFix/>
          </a:blip>
          <a:srcRect l="7342" r="9689"/>
          <a:stretch/>
        </p:blipFill>
        <p:spPr>
          <a:xfrm>
            <a:off x="14245743" y="10190473"/>
            <a:ext cx="8258570" cy="632819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/>
          <p:nvPr/>
        </p:nvSpPr>
        <p:spPr>
          <a:xfrm>
            <a:off x="25145304" y="13306607"/>
            <a:ext cx="10387422" cy="2031293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Figure 5: Precision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recall for a collection of nearest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neighbor and random forest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classifiers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using spatial featur</a:t>
            </a:r>
            <a:r>
              <a:rPr lang="en-US" sz="3000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for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prediction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of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food, health care, and housing services lacks. Performance of models varies across </a:t>
            </a:r>
            <a:r>
              <a:rPr lang="en-US" sz="3000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geographic regions.</a:t>
            </a:r>
            <a:endParaRPr lang="en-US" sz="3000" b="0" i="0" u="none" strike="noStrike" cap="none" dirty="0">
              <a:solidFill>
                <a:srgbClr val="7F7F7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25109593" y="22024980"/>
            <a:ext cx="10110942" cy="2031293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Figure 6: Web interface for ranked list of under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reporting predictions. </a:t>
            </a:r>
            <a:r>
              <a:rPr lang="en-US" sz="3000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rank is a function of CUIS discrepancy score, difference between self-reported and estimated income, and distance from poverty line.</a:t>
            </a:r>
            <a:endParaRPr lang="en-US" sz="3000" b="0" i="0" u="none" strike="noStrike" cap="none" dirty="0">
              <a:solidFill>
                <a:srgbClr val="7F7F7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4" name="Shape 84"/>
          <p:cNvGrpSpPr/>
          <p:nvPr/>
        </p:nvGrpSpPr>
        <p:grpSpPr>
          <a:xfrm>
            <a:off x="589475" y="15355361"/>
            <a:ext cx="11512171" cy="20116801"/>
            <a:chOff x="-2" y="-2"/>
            <a:chExt cx="11512170" cy="17995560"/>
          </a:xfrm>
        </p:grpSpPr>
        <p:sp>
          <p:nvSpPr>
            <p:cNvPr id="85" name="Shape 85"/>
            <p:cNvSpPr/>
            <p:nvPr/>
          </p:nvSpPr>
          <p:spPr>
            <a:xfrm>
              <a:off x="12476" y="1156370"/>
              <a:ext cx="11499692" cy="16839187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  <a:effectLst>
              <a:outerShdw blurRad="635000" rotWithShape="0">
                <a:srgbClr val="7F7F7F">
                  <a:alpha val="80000"/>
                </a:srgbClr>
              </a:outerShdw>
            </a:effectLst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" name="Shape 86"/>
            <p:cNvGrpSpPr/>
            <p:nvPr/>
          </p:nvGrpSpPr>
          <p:grpSpPr>
            <a:xfrm>
              <a:off x="12223" y="5335"/>
              <a:ext cx="11499694" cy="1151047"/>
              <a:chOff x="0" y="0"/>
              <a:chExt cx="11499692" cy="1151047"/>
            </a:xfrm>
          </p:grpSpPr>
          <p:sp>
            <p:nvSpPr>
              <p:cNvPr id="87" name="Shape 87"/>
              <p:cNvSpPr/>
              <p:nvPr/>
            </p:nvSpPr>
            <p:spPr>
              <a:xfrm>
                <a:off x="0" y="0"/>
                <a:ext cx="11499692" cy="1151047"/>
              </a:xfrm>
              <a:prstGeom prst="rect">
                <a:avLst/>
              </a:prstGeom>
              <a:solidFill>
                <a:srgbClr val="34495E"/>
              </a:solidFill>
              <a:ln>
                <a:noFill/>
              </a:ln>
              <a:effectLst>
                <a:outerShdw blurRad="50799" dist="38100" dir="54000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Shape 88"/>
              <p:cNvSpPr/>
              <p:nvPr/>
            </p:nvSpPr>
            <p:spPr>
              <a:xfrm>
                <a:off x="0" y="0"/>
                <a:ext cx="11499692" cy="9798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    Problem Formulation</a:t>
                </a:r>
              </a:p>
            </p:txBody>
          </p:sp>
        </p:grpSp>
        <p:sp>
          <p:nvSpPr>
            <p:cNvPr id="89" name="Shape 89"/>
            <p:cNvSpPr/>
            <p:nvPr/>
          </p:nvSpPr>
          <p:spPr>
            <a:xfrm>
              <a:off x="258901" y="1243528"/>
              <a:ext cx="11253072" cy="14488021"/>
            </a:xfrm>
            <a:prstGeom prst="rect">
              <a:avLst/>
            </a:prstGeom>
            <a:noFill/>
            <a:ln>
              <a:noFill/>
            </a:ln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Figure 1 shows </a:t>
              </a:r>
              <a:r>
                <a:rPr lang="en-US" sz="3600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SEDESOL’s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beneficiary enrollment process and points where our work intervenes: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To receive benefits for a given program, a family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must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first complete a home socioeconomic survey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(CUIS)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which is then verified by a social worker for discrepancies. The results are then processed to determine the family's monthly income estimate, their social needs, and eligibility. As there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exist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incentives to misrepresent one’s socioeconomic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conditions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during this process, some people may receive benefits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improperly,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taking resources away from those truly in need. Our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first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task is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under-reporting detection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to make sure those in most need are receiving benefits.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Helvetica Neue"/>
                <a:buNone/>
              </a:pP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Of the 80 million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individuals currently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receiving benefits as recorded in the Registry of Beneficiaries database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(PUB)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, only 20 million have completed home surveys in the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CUIS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database and as such are missing information about their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social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deprivation indicators. 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Our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second task is then the </a:t>
              </a:r>
              <a:r>
                <a:rPr lang="en-US" sz="3600" b="1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prediction</a:t>
              </a:r>
              <a:r>
                <a:rPr lang="en-US" sz="3600" b="0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lang="en-US" sz="3600" b="1" i="0" u="none" strike="noStrike" cap="none" dirty="0" smtClean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of 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socioeconomic needs </a:t>
              </a:r>
              <a:r>
                <a:rPr lang="en-US" sz="3600" b="0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for these families</a:t>
              </a:r>
              <a:r>
                <a:rPr lang="en-US" sz="3600" b="1" i="0" u="none" strike="noStrike" cap="none" dirty="0">
                  <a:solidFill>
                    <a:srgbClr val="7F7F7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  </a:t>
              </a:r>
            </a:p>
          </p:txBody>
        </p:sp>
        <p:grpSp>
          <p:nvGrpSpPr>
            <p:cNvPr id="90" name="Shape 90"/>
            <p:cNvGrpSpPr/>
            <p:nvPr/>
          </p:nvGrpSpPr>
          <p:grpSpPr>
            <a:xfrm>
              <a:off x="-2" y="-2"/>
              <a:ext cx="1828869" cy="1151048"/>
              <a:chOff x="0" y="0"/>
              <a:chExt cx="1828867" cy="1151046"/>
            </a:xfrm>
          </p:grpSpPr>
          <p:sp>
            <p:nvSpPr>
              <p:cNvPr id="91" name="Shape 91"/>
              <p:cNvSpPr/>
              <p:nvPr/>
            </p:nvSpPr>
            <p:spPr>
              <a:xfrm>
                <a:off x="0" y="0"/>
                <a:ext cx="1828867" cy="115104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0" y="0"/>
                    </a:moveTo>
                    <a:lnTo>
                      <a:pt x="90916" y="0"/>
                    </a:lnTo>
                    <a:lnTo>
                      <a:pt x="120000" y="60000"/>
                    </a:lnTo>
                    <a:lnTo>
                      <a:pt x="90916" y="12000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D3AE2F"/>
              </a:solidFill>
              <a:ln>
                <a:noFill/>
              </a:ln>
              <a:effectLst>
                <a:outerShdw blurRad="127000" dist="25400" rotWithShape="0">
                  <a:srgbClr val="000000">
                    <a:alpha val="24705"/>
                  </a:srgbClr>
                </a:outerShdw>
              </a:effectLst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Shape 92"/>
              <p:cNvSpPr/>
              <p:nvPr/>
            </p:nvSpPr>
            <p:spPr>
              <a:xfrm>
                <a:off x="0" y="0"/>
                <a:ext cx="1607240" cy="10712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00" tIns="45700" rIns="45700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495E"/>
                  </a:buClr>
                  <a:buSzPct val="25000"/>
                  <a:buFont typeface="Helvetica Neue"/>
                  <a:buNone/>
                </a:pPr>
                <a:r>
                  <a:rPr lang="en-US" sz="6600" b="0" i="0" u="none" strike="noStrike" cap="none">
                    <a:solidFill>
                      <a:srgbClr val="3449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2</a:t>
                </a:r>
              </a:p>
            </p:txBody>
          </p:sp>
        </p:grpSp>
      </p:grpSp>
      <p:pic>
        <p:nvPicPr>
          <p:cNvPr id="93" name="Shape 9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8137" y="18127237"/>
            <a:ext cx="10911950" cy="2793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/>
          <p:nvPr/>
        </p:nvSpPr>
        <p:spPr>
          <a:xfrm>
            <a:off x="48058137" y="30076231"/>
            <a:ext cx="350101" cy="520199"/>
          </a:xfrm>
          <a:prstGeom prst="rect">
            <a:avLst/>
          </a:prstGeom>
          <a:noFill/>
          <a:ln w="28575" cap="flat" cmpd="sng">
            <a:solidFill>
              <a:srgbClr val="BA2F2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12980849" y="33878188"/>
            <a:ext cx="10708801" cy="1543782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Figure 4: The two bars represent self-reported and surveyor verified responses. We </a:t>
            </a:r>
            <a:r>
              <a:rPr lang="en-US" sz="3000" b="0" i="0" u="none" strike="noStrike" cap="none" dirty="0" smtClean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the discrepancy </a:t>
            </a: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between these as a response in the under-reporting model.</a:t>
            </a:r>
          </a:p>
        </p:txBody>
      </p:sp>
      <p:sp>
        <p:nvSpPr>
          <p:cNvPr id="96" name="Shape 96"/>
          <p:cNvSpPr/>
          <p:nvPr/>
        </p:nvSpPr>
        <p:spPr>
          <a:xfrm>
            <a:off x="1049661" y="20920273"/>
            <a:ext cx="10591800" cy="629384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Figure 1: SEDESOL beneficiary enrollment process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6">
            <a:alphaModFix/>
          </a:blip>
          <a:srcRect l="724" t="2159" r="1387" b="22321"/>
          <a:stretch/>
        </p:blipFill>
        <p:spPr>
          <a:xfrm>
            <a:off x="1049661" y="32409237"/>
            <a:ext cx="10391100" cy="238125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1165533" y="34822430"/>
            <a:ext cx="10591800" cy="646298"/>
          </a:xfrm>
          <a:prstGeom prst="rect">
            <a:avLst/>
          </a:prstGeom>
          <a:noFill/>
          <a:ln>
            <a:noFill/>
          </a:ln>
        </p:spPr>
        <p:txBody>
          <a:bodyPr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Helvetica Neue"/>
              <a:buNone/>
            </a:pPr>
            <a:r>
              <a:rPr lang="en-US" sz="3000" b="0" i="0" u="none" strike="noStrike" cap="none" dirty="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Figure 2: Families (rows) and their needs (columns)</a:t>
            </a:r>
          </a:p>
        </p:txBody>
      </p:sp>
      <p:grpSp>
        <p:nvGrpSpPr>
          <p:cNvPr id="99" name="Shape 99"/>
          <p:cNvGrpSpPr/>
          <p:nvPr/>
        </p:nvGrpSpPr>
        <p:grpSpPr>
          <a:xfrm>
            <a:off x="792210" y="2946824"/>
            <a:ext cx="35691872" cy="1575694"/>
            <a:chOff x="0" y="0"/>
            <a:chExt cx="35691872" cy="1575691"/>
          </a:xfrm>
        </p:grpSpPr>
        <p:sp>
          <p:nvSpPr>
            <p:cNvPr id="100" name="Shape 100"/>
            <p:cNvSpPr/>
            <p:nvPr/>
          </p:nvSpPr>
          <p:spPr>
            <a:xfrm>
              <a:off x="29062471" y="0"/>
              <a:ext cx="6629400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Paul van der Boor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University of Chicago</a:t>
              </a:r>
            </a:p>
          </p:txBody>
        </p:sp>
        <p:sp>
          <p:nvSpPr>
            <p:cNvPr id="101" name="Shape 101"/>
            <p:cNvSpPr/>
            <p:nvPr/>
          </p:nvSpPr>
          <p:spPr>
            <a:xfrm>
              <a:off x="23449706" y="0"/>
              <a:ext cx="6629400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Adolfo De Unánue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ITAM</a:t>
              </a:r>
            </a:p>
          </p:txBody>
        </p:sp>
        <p:sp>
          <p:nvSpPr>
            <p:cNvPr id="102" name="Shape 102"/>
            <p:cNvSpPr/>
            <p:nvPr/>
          </p:nvSpPr>
          <p:spPr>
            <a:xfrm>
              <a:off x="17868057" y="0"/>
              <a:ext cx="6629400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Kris Sankaran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Stanford University</a:t>
              </a:r>
            </a:p>
          </p:txBody>
        </p:sp>
        <p:sp>
          <p:nvSpPr>
            <p:cNvPr id="103" name="Shape 103"/>
            <p:cNvSpPr/>
            <p:nvPr/>
          </p:nvSpPr>
          <p:spPr>
            <a:xfrm>
              <a:off x="12029671" y="0"/>
              <a:ext cx="6629400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Mobin Javed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  UC Berkeley</a:t>
              </a:r>
            </a:p>
          </p:txBody>
        </p:sp>
        <p:sp>
          <p:nvSpPr>
            <p:cNvPr id="104" name="Shape 104"/>
            <p:cNvSpPr/>
            <p:nvPr/>
          </p:nvSpPr>
          <p:spPr>
            <a:xfrm>
              <a:off x="5968060" y="9"/>
              <a:ext cx="7257001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Diego Garcia-Olano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U. Politècnica de Catalunya</a:t>
              </a:r>
            </a:p>
          </p:txBody>
        </p:sp>
        <p:sp>
          <p:nvSpPr>
            <p:cNvPr id="105" name="Shape 105"/>
            <p:cNvSpPr/>
            <p:nvPr/>
          </p:nvSpPr>
          <p:spPr>
            <a:xfrm>
              <a:off x="0" y="0"/>
              <a:ext cx="6629400" cy="1575682"/>
            </a:xfrm>
            <a:prstGeom prst="rect">
              <a:avLst/>
            </a:prstGeom>
            <a:noFill/>
            <a:ln>
              <a:noFill/>
            </a:ln>
          </p:spPr>
          <p:txBody>
            <a:bodyPr lIns="208975" tIns="208975" rIns="208975" bIns="208975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Fernanda Alcalá-Durand</a:t>
              </a:r>
            </a:p>
            <a:p>
              <a:pPr marL="0" marR="0" lvl="0" indent="0" algn="ctr" rtl="0">
                <a:lnSpc>
                  <a:spcPct val="75000"/>
                </a:lnSpc>
                <a:spcBef>
                  <a:spcPts val="80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rPr lang="en-US" sz="4000" b="0" i="0" u="none" strike="noStrike" cap="none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ITAM</a:t>
              </a:r>
            </a:p>
          </p:txBody>
        </p:sp>
      </p:grpSp>
      <p:grpSp>
        <p:nvGrpSpPr>
          <p:cNvPr id="106" name="Shape 106"/>
          <p:cNvGrpSpPr/>
          <p:nvPr/>
        </p:nvGrpSpPr>
        <p:grpSpPr>
          <a:xfrm>
            <a:off x="13234438" y="30612881"/>
            <a:ext cx="10081404" cy="3152906"/>
            <a:chOff x="24972648" y="5202185"/>
            <a:chExt cx="10081404" cy="3152906"/>
          </a:xfrm>
        </p:grpSpPr>
        <p:sp>
          <p:nvSpPr>
            <p:cNvPr id="107" name="Shape 107"/>
            <p:cNvSpPr/>
            <p:nvPr/>
          </p:nvSpPr>
          <p:spPr>
            <a:xfrm>
              <a:off x="30610025" y="6068173"/>
              <a:ext cx="2775000" cy="602186"/>
            </a:xfrm>
            <a:prstGeom prst="rect">
              <a:avLst/>
            </a:prstGeom>
            <a:noFill/>
            <a:ln>
              <a:noFill/>
            </a:ln>
          </p:spPr>
          <p:txBody>
            <a:bodyPr lIns="91400" tIns="91400" rIns="91400" bIns="914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-US" sz="3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d(         ,         )</a:t>
              </a:r>
            </a:p>
          </p:txBody>
        </p:sp>
        <p:sp>
          <p:nvSpPr>
            <p:cNvPr id="108" name="Shape 108"/>
            <p:cNvSpPr/>
            <p:nvPr/>
          </p:nvSpPr>
          <p:spPr>
            <a:xfrm>
              <a:off x="24972648" y="5202489"/>
              <a:ext cx="4546200" cy="935400"/>
            </a:xfrm>
            <a:prstGeom prst="rect">
              <a:avLst/>
            </a:prstGeom>
            <a:solidFill>
              <a:srgbClr val="897FA8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>
              <a:off x="24972648" y="6504580"/>
              <a:ext cx="4546200" cy="935400"/>
            </a:xfrm>
            <a:prstGeom prst="rect">
              <a:avLst/>
            </a:prstGeom>
            <a:solidFill>
              <a:srgbClr val="897FA8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>
              <a:off x="24976770" y="5202185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25735001" y="5202185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26059959" y="5202185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26818190" y="5202185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28442971" y="5202185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25735001" y="6510869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26818190" y="6510869"/>
              <a:ext cx="350101" cy="9354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7" name="Shape 117"/>
            <p:cNvCxnSpPr/>
            <p:nvPr/>
          </p:nvCxnSpPr>
          <p:spPr>
            <a:xfrm>
              <a:off x="29518850" y="5670191"/>
              <a:ext cx="884999" cy="799500"/>
            </a:xfrm>
            <a:prstGeom prst="straightConnector1">
              <a:avLst/>
            </a:prstGeom>
            <a:noFill/>
            <a:ln w="28575" cap="flat" cmpd="sng">
              <a:solidFill>
                <a:srgbClr val="262626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118" name="Shape 118"/>
            <p:cNvCxnSpPr/>
            <p:nvPr/>
          </p:nvCxnSpPr>
          <p:spPr>
            <a:xfrm rot="10800000" flipH="1">
              <a:off x="29518850" y="6469781"/>
              <a:ext cx="867000" cy="502500"/>
            </a:xfrm>
            <a:prstGeom prst="straightConnector1">
              <a:avLst/>
            </a:prstGeom>
            <a:noFill/>
            <a:ln w="28575" cap="flat" cmpd="sng">
              <a:solidFill>
                <a:srgbClr val="262626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sp>
          <p:nvSpPr>
            <p:cNvPr id="119" name="Shape 119"/>
            <p:cNvSpPr/>
            <p:nvPr/>
          </p:nvSpPr>
          <p:spPr>
            <a:xfrm>
              <a:off x="33385040" y="5993189"/>
              <a:ext cx="1669012" cy="8807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16260"/>
                  </a:moveTo>
                  <a:cubicBezTo>
                    <a:pt x="2805" y="107120"/>
                    <a:pt x="11672" y="80755"/>
                    <a:pt x="16816" y="61445"/>
                  </a:cubicBezTo>
                  <a:cubicBezTo>
                    <a:pt x="21961" y="42130"/>
                    <a:pt x="25633" y="4460"/>
                    <a:pt x="30855" y="383"/>
                  </a:cubicBezTo>
                  <a:cubicBezTo>
                    <a:pt x="36077" y="-3693"/>
                    <a:pt x="42450" y="25723"/>
                    <a:pt x="48161" y="36942"/>
                  </a:cubicBezTo>
                  <a:cubicBezTo>
                    <a:pt x="53877" y="48154"/>
                    <a:pt x="59044" y="60667"/>
                    <a:pt x="65144" y="67670"/>
                  </a:cubicBezTo>
                  <a:cubicBezTo>
                    <a:pt x="71238" y="74668"/>
                    <a:pt x="75583" y="70224"/>
                    <a:pt x="84727" y="78946"/>
                  </a:cubicBezTo>
                  <a:cubicBezTo>
                    <a:pt x="93872" y="87667"/>
                    <a:pt x="114116" y="113151"/>
                    <a:pt x="120000" y="120000"/>
                  </a:cubicBezTo>
                </a:path>
              </a:pathLst>
            </a:custGeom>
            <a:solidFill>
              <a:srgbClr val="34495E"/>
            </a:solidFill>
            <a:ln>
              <a:noFill/>
            </a:ln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>
              <a:off x="32272375" y="5361875"/>
              <a:ext cx="2581737" cy="115925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53655"/>
                  </a:moveTo>
                  <a:lnTo>
                    <a:pt x="0" y="1288"/>
                  </a:lnTo>
                  <a:lnTo>
                    <a:pt x="120000" y="0"/>
                  </a:lnTo>
                  <a:lnTo>
                    <a:pt x="120000" y="120000"/>
                  </a:lnTo>
                </a:path>
              </a:pathLst>
            </a:custGeom>
            <a:noFill/>
            <a:ln w="28575" cap="flat" cmpd="sng">
              <a:solidFill>
                <a:srgbClr val="262626"/>
              </a:solidFill>
              <a:prstDash val="solid"/>
              <a:round/>
              <a:headEnd type="none" w="med" len="med"/>
              <a:tailEnd type="stealth" w="med" len="med"/>
            </a:ln>
          </p:spPr>
          <p:txBody>
            <a:bodyPr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32159021" y="6276305"/>
              <a:ext cx="826801" cy="277201"/>
            </a:xfrm>
            <a:prstGeom prst="rect">
              <a:avLst/>
            </a:prstGeom>
            <a:solidFill>
              <a:srgbClr val="897FA8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>
              <a:off x="32297593" y="6278171"/>
              <a:ext cx="63900" cy="277201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>
              <a:off x="32494478" y="6278171"/>
              <a:ext cx="63900" cy="277201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>
              <a:off x="31069140" y="6276339"/>
              <a:ext cx="867000" cy="279000"/>
            </a:xfrm>
            <a:prstGeom prst="rect">
              <a:avLst/>
            </a:prstGeom>
            <a:solidFill>
              <a:srgbClr val="897FA8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>
              <a:off x="31069925" y="6276248"/>
              <a:ext cx="66900" cy="2790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31214534" y="6276248"/>
              <a:ext cx="66900" cy="2790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31276509" y="6276248"/>
              <a:ext cx="66900" cy="2790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31421115" y="6276248"/>
              <a:ext cx="66900" cy="2790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31730990" y="6276248"/>
              <a:ext cx="66900" cy="279000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29942396" y="7120472"/>
              <a:ext cx="350101" cy="643501"/>
            </a:xfrm>
            <a:prstGeom prst="rect">
              <a:avLst/>
            </a:prstGeom>
            <a:solidFill>
              <a:srgbClr val="897FA8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29942396" y="7711590"/>
              <a:ext cx="350101" cy="643501"/>
            </a:xfrm>
            <a:prstGeom prst="rect">
              <a:avLst/>
            </a:prstGeom>
            <a:solidFill>
              <a:srgbClr val="53A976"/>
            </a:solidFill>
            <a:ln>
              <a:noFill/>
            </a:ln>
          </p:spPr>
          <p:txBody>
            <a:bodyPr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Shape 132"/>
            <p:cNvSpPr/>
            <p:nvPr/>
          </p:nvSpPr>
          <p:spPr>
            <a:xfrm>
              <a:off x="30277925" y="6979774"/>
              <a:ext cx="2913000" cy="1242173"/>
            </a:xfrm>
            <a:prstGeom prst="rect">
              <a:avLst/>
            </a:prstGeom>
            <a:noFill/>
            <a:ln>
              <a:noFill/>
            </a:ln>
          </p:spPr>
          <p:txBody>
            <a:bodyPr lIns="91400" tIns="91400" rIns="91400" bIns="914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Negative response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Positive response</a:t>
              </a:r>
            </a:p>
          </p:txBody>
        </p:sp>
      </p:grpSp>
      <p:pic>
        <p:nvPicPr>
          <p:cNvPr id="4" name="Picture 3" descr="pr_curve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6037" y="7980229"/>
            <a:ext cx="10091564" cy="5082630"/>
          </a:xfrm>
          <a:prstGeom prst="rect">
            <a:avLst/>
          </a:prstGeom>
        </p:spPr>
      </p:pic>
      <p:pic>
        <p:nvPicPr>
          <p:cNvPr id="2" name="Picture 1" descr="Screen Shot 2016-08-22 at 1.23.26 PM-2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9593" y="17713329"/>
            <a:ext cx="10091564" cy="40802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714</Words>
  <Application>Microsoft Macintosh PowerPoint</Application>
  <PresentationFormat>Custom</PresentationFormat>
  <Paragraphs>111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Custom Design</vt:lpstr>
      <vt:lpstr>Enhancing the Distribution of Social Services in Mexico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the Distribution of Social Services in Mexico</dc:title>
  <cp:lastModifiedBy>mjav</cp:lastModifiedBy>
  <cp:revision>47</cp:revision>
  <cp:lastPrinted>2016-08-22T17:46:43Z</cp:lastPrinted>
  <dcterms:modified xsi:type="dcterms:W3CDTF">2016-08-23T20:54:23Z</dcterms:modified>
</cp:coreProperties>
</file>